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9" r:id="rId9"/>
    <p:sldId id="262" r:id="rId10"/>
    <p:sldId id="264" r:id="rId11"/>
    <p:sldId id="265" r:id="rId12"/>
    <p:sldId id="266" r:id="rId13"/>
    <p:sldId id="267" r:id="rId14"/>
    <p:sldId id="268"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a Buckley" initials="KB" lastIdx="1" clrIdx="0">
    <p:extLst>
      <p:ext uri="{19B8F6BF-5375-455C-9EA6-DF929625EA0E}">
        <p15:presenceInfo xmlns:p15="http://schemas.microsoft.com/office/powerpoint/2012/main" userId="S-1-5-21-3318559605-3236542949-860965296-1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latin typeface="Comic Sans MS" panose="030F0702030302020204" pitchFamily="66" charset="0"/>
              </a:rPr>
              <a:t>Math Resource Centers</a:t>
            </a:r>
            <a:endParaRPr lang="en-CA" dirty="0">
              <a:latin typeface="Comic Sans MS" panose="030F0702030302020204" pitchFamily="66" charset="0"/>
            </a:endParaRPr>
          </a:p>
        </p:txBody>
      </p:sp>
      <p:sp>
        <p:nvSpPr>
          <p:cNvPr id="3" name="Subtitle 2"/>
          <p:cNvSpPr>
            <a:spLocks noGrp="1"/>
          </p:cNvSpPr>
          <p:nvPr>
            <p:ph type="subTitle" idx="1"/>
          </p:nvPr>
        </p:nvSpPr>
        <p:spPr/>
        <p:txBody>
          <a:bodyPr>
            <a:normAutofit/>
          </a:bodyPr>
          <a:lstStyle/>
          <a:p>
            <a:pPr algn="ctr"/>
            <a:r>
              <a:rPr lang="en-CA" sz="3600" dirty="0" smtClean="0">
                <a:latin typeface="Comic Sans MS" panose="030F0702030302020204" pitchFamily="66" charset="0"/>
              </a:rPr>
              <a:t>Leading Tickles Primary</a:t>
            </a:r>
          </a:p>
          <a:p>
            <a:pPr algn="ctr"/>
            <a:endParaRPr lang="en-CA" sz="3600" dirty="0">
              <a:latin typeface="Comic Sans MS" panose="030F0702030302020204" pitchFamily="66" charset="0"/>
            </a:endParaRPr>
          </a:p>
        </p:txBody>
      </p:sp>
    </p:spTree>
    <p:extLst>
      <p:ext uri="{BB962C8B-B14F-4D97-AF65-F5344CB8AC3E}">
        <p14:creationId xmlns:p14="http://schemas.microsoft.com/office/powerpoint/2010/main" val="3953297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7" y="463639"/>
            <a:ext cx="8796271" cy="6740307"/>
          </a:xfrm>
          <a:prstGeom prst="rect">
            <a:avLst/>
          </a:prstGeom>
          <a:noFill/>
        </p:spPr>
        <p:txBody>
          <a:bodyPr wrap="square" rtlCol="0">
            <a:spAutoFit/>
          </a:bodyPr>
          <a:lstStyle/>
          <a:p>
            <a:r>
              <a:rPr lang="en-CA" sz="2400" dirty="0" smtClean="0">
                <a:solidFill>
                  <a:srgbClr val="92D050"/>
                </a:solidFill>
                <a:latin typeface="Comic Sans MS" panose="030F0702030302020204" pitchFamily="66" charset="0"/>
              </a:rPr>
              <a:t>Results</a:t>
            </a:r>
          </a:p>
          <a:p>
            <a:endParaRPr lang="en-CA" sz="2400" dirty="0" smtClean="0">
              <a:latin typeface="Comic Sans MS" panose="030F0702030302020204" pitchFamily="66" charset="0"/>
            </a:endParaRPr>
          </a:p>
          <a:p>
            <a:r>
              <a:rPr lang="en-CA" sz="2400" dirty="0" smtClean="0">
                <a:latin typeface="Comic Sans MS" panose="030F0702030302020204" pitchFamily="66" charset="0"/>
              </a:rPr>
              <a:t>“I found myself completely changing the way I teach… across every subject area. “- Krista Buckley</a:t>
            </a:r>
          </a:p>
          <a:p>
            <a:endParaRPr lang="en-CA" sz="2400" dirty="0">
              <a:latin typeface="Comic Sans MS" panose="030F0702030302020204" pitchFamily="66" charset="0"/>
            </a:endParaRPr>
          </a:p>
          <a:p>
            <a:r>
              <a:rPr lang="en-CA" sz="2400" dirty="0" smtClean="0">
                <a:latin typeface="Comic Sans MS" panose="030F0702030302020204" pitchFamily="66" charset="0"/>
              </a:rPr>
              <a:t>Students said things such as </a:t>
            </a:r>
          </a:p>
          <a:p>
            <a:endParaRPr lang="en-CA" sz="2400" dirty="0">
              <a:latin typeface="Comic Sans MS" panose="030F0702030302020204" pitchFamily="66" charset="0"/>
            </a:endParaRPr>
          </a:p>
          <a:p>
            <a:r>
              <a:rPr lang="en-CA" sz="2400" dirty="0" smtClean="0">
                <a:latin typeface="Comic Sans MS" panose="030F0702030302020204" pitchFamily="66" charset="0"/>
              </a:rPr>
              <a:t>“Miss, can we have math now?” – grade 3</a:t>
            </a:r>
          </a:p>
          <a:p>
            <a:r>
              <a:rPr lang="en-CA" sz="2400" dirty="0" smtClean="0">
                <a:latin typeface="Comic Sans MS" panose="030F0702030302020204" pitchFamily="66" charset="0"/>
              </a:rPr>
              <a:t>“This is easy, figuring things out”- grade 3</a:t>
            </a:r>
          </a:p>
          <a:p>
            <a:r>
              <a:rPr lang="en-CA" sz="2400" dirty="0" smtClean="0">
                <a:latin typeface="Comic Sans MS" panose="030F0702030302020204" pitchFamily="66" charset="0"/>
              </a:rPr>
              <a:t>“ I only liked working in my book one time”- grade 1</a:t>
            </a:r>
          </a:p>
          <a:p>
            <a:endParaRPr lang="en-CA" sz="2400" dirty="0">
              <a:latin typeface="Comic Sans MS" panose="030F0702030302020204" pitchFamily="66" charset="0"/>
            </a:endParaRPr>
          </a:p>
          <a:p>
            <a:r>
              <a:rPr lang="en-CA" sz="2400" dirty="0" smtClean="0">
                <a:latin typeface="Comic Sans MS" panose="030F0702030302020204" pitchFamily="66" charset="0"/>
              </a:rPr>
              <a:t>Observed behavior</a:t>
            </a:r>
          </a:p>
          <a:p>
            <a:r>
              <a:rPr lang="en-CA" sz="2400" dirty="0" smtClean="0">
                <a:latin typeface="Comic Sans MS" panose="030F0702030302020204" pitchFamily="66" charset="0"/>
              </a:rPr>
              <a:t>** Less interrupting</a:t>
            </a:r>
          </a:p>
          <a:p>
            <a:r>
              <a:rPr lang="en-CA" sz="2400" dirty="0" smtClean="0">
                <a:latin typeface="Comic Sans MS" panose="030F0702030302020204" pitchFamily="66" charset="0"/>
              </a:rPr>
              <a:t>** Students driven to complete challenges- even during recess and lunch time.</a:t>
            </a:r>
          </a:p>
          <a:p>
            <a:r>
              <a:rPr lang="en-CA" sz="2400" dirty="0" smtClean="0">
                <a:latin typeface="Comic Sans MS" panose="030F0702030302020204" pitchFamily="66" charset="0"/>
              </a:rPr>
              <a:t>** Student feedback is positive</a:t>
            </a:r>
          </a:p>
          <a:p>
            <a:endParaRPr lang="en-CA" sz="2400" dirty="0">
              <a:latin typeface="Comic Sans MS" panose="030F0702030302020204" pitchFamily="66" charset="0"/>
            </a:endParaRPr>
          </a:p>
          <a:p>
            <a:endParaRPr lang="en-CA" sz="2400" dirty="0">
              <a:latin typeface="Comic Sans MS" panose="030F0702030302020204" pitchFamily="66" charset="0"/>
            </a:endParaRPr>
          </a:p>
        </p:txBody>
      </p:sp>
    </p:spTree>
    <p:extLst>
      <p:ext uri="{BB962C8B-B14F-4D97-AF65-F5344CB8AC3E}">
        <p14:creationId xmlns:p14="http://schemas.microsoft.com/office/powerpoint/2010/main" val="350645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347730"/>
            <a:ext cx="8912180" cy="4154984"/>
          </a:xfrm>
          <a:prstGeom prst="rect">
            <a:avLst/>
          </a:prstGeom>
          <a:noFill/>
        </p:spPr>
        <p:txBody>
          <a:bodyPr wrap="square" rtlCol="0">
            <a:spAutoFit/>
          </a:bodyPr>
          <a:lstStyle/>
          <a:p>
            <a:r>
              <a:rPr lang="en-CA" sz="2400" dirty="0" smtClean="0">
                <a:solidFill>
                  <a:srgbClr val="92D050"/>
                </a:solidFill>
                <a:latin typeface="Comic Sans MS" panose="030F0702030302020204" pitchFamily="66" charset="0"/>
              </a:rPr>
              <a:t>Results continued…</a:t>
            </a:r>
          </a:p>
          <a:p>
            <a:endParaRPr lang="en-CA" sz="2400" dirty="0">
              <a:solidFill>
                <a:srgbClr val="92D050"/>
              </a:solidFill>
              <a:latin typeface="Comic Sans MS" panose="030F0702030302020204" pitchFamily="66" charset="0"/>
            </a:endParaRPr>
          </a:p>
          <a:p>
            <a:r>
              <a:rPr lang="en-CA" sz="2400" dirty="0" smtClean="0">
                <a:solidFill>
                  <a:srgbClr val="92D050"/>
                </a:solidFill>
                <a:latin typeface="Comic Sans MS" panose="030F0702030302020204" pitchFamily="66" charset="0"/>
              </a:rPr>
              <a:t>“This is my first time teaching K-3 Math curriculum, I will definitely take what I learned from this project and apply it to my future classroom”- Jami Molloy</a:t>
            </a:r>
          </a:p>
          <a:p>
            <a:endParaRPr lang="en-CA" sz="2400" dirty="0">
              <a:solidFill>
                <a:srgbClr val="92D050"/>
              </a:solidFill>
              <a:latin typeface="Comic Sans MS" panose="030F0702030302020204" pitchFamily="66" charset="0"/>
            </a:endParaRPr>
          </a:p>
          <a:p>
            <a:r>
              <a:rPr lang="en-CA" sz="2400" dirty="0" smtClean="0">
                <a:solidFill>
                  <a:srgbClr val="92D050"/>
                </a:solidFill>
                <a:latin typeface="Comic Sans MS" panose="030F0702030302020204" pitchFamily="66" charset="0"/>
              </a:rPr>
              <a:t>The answer to our research questions: Yes! Children were engaged and are now critical thinkers that can adapt to authentic situations. </a:t>
            </a:r>
          </a:p>
          <a:p>
            <a:endParaRPr lang="en-CA" sz="2400" dirty="0">
              <a:solidFill>
                <a:srgbClr val="92D050"/>
              </a:solidFill>
              <a:latin typeface="Comic Sans MS" panose="030F0702030302020204" pitchFamily="66" charset="0"/>
            </a:endParaRPr>
          </a:p>
          <a:p>
            <a:endParaRPr lang="en-CA" sz="24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294982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096" y="515155"/>
            <a:ext cx="8718997" cy="1200329"/>
          </a:xfrm>
          <a:prstGeom prst="rect">
            <a:avLst/>
          </a:prstGeom>
          <a:noFill/>
        </p:spPr>
        <p:txBody>
          <a:bodyPr wrap="square" rtlCol="0">
            <a:spAutoFit/>
          </a:bodyPr>
          <a:lstStyle/>
          <a:p>
            <a:r>
              <a:rPr lang="en-CA" sz="2400" dirty="0" smtClean="0">
                <a:solidFill>
                  <a:srgbClr val="92D050"/>
                </a:solidFill>
                <a:latin typeface="Comic Sans MS" panose="030F0702030302020204" pitchFamily="66" charset="0"/>
              </a:rPr>
              <a:t>Teacher Inquiry…</a:t>
            </a:r>
          </a:p>
          <a:p>
            <a:endParaRPr lang="en-CA" sz="2400" dirty="0">
              <a:solidFill>
                <a:srgbClr val="92D050"/>
              </a:solidFill>
              <a:latin typeface="Comic Sans MS" panose="030F0702030302020204" pitchFamily="66" charset="0"/>
            </a:endParaRPr>
          </a:p>
          <a:p>
            <a:pPr algn="ctr"/>
            <a:endParaRPr lang="en-CA" sz="2400" dirty="0">
              <a:solidFill>
                <a:srgbClr val="92D050"/>
              </a:solidFill>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444" y="1400443"/>
            <a:ext cx="7734300" cy="5010150"/>
          </a:xfrm>
          <a:prstGeom prst="rect">
            <a:avLst/>
          </a:prstGeom>
        </p:spPr>
      </p:pic>
    </p:spTree>
    <p:extLst>
      <p:ext uri="{BB962C8B-B14F-4D97-AF65-F5344CB8AC3E}">
        <p14:creationId xmlns:p14="http://schemas.microsoft.com/office/powerpoint/2010/main" val="353816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75" y="1081826"/>
            <a:ext cx="2286418" cy="3061155"/>
          </a:xfrm>
          <a:prstGeom prst="rect">
            <a:avLst/>
          </a:prstGeom>
        </p:spPr>
      </p:pic>
      <p:sp>
        <p:nvSpPr>
          <p:cNvPr id="5" name="TextBox 4"/>
          <p:cNvSpPr txBox="1"/>
          <p:nvPr/>
        </p:nvSpPr>
        <p:spPr>
          <a:xfrm>
            <a:off x="746975" y="399245"/>
            <a:ext cx="5743977" cy="461665"/>
          </a:xfrm>
          <a:prstGeom prst="rect">
            <a:avLst/>
          </a:prstGeom>
          <a:noFill/>
        </p:spPr>
        <p:txBody>
          <a:bodyPr wrap="square" rtlCol="0">
            <a:spAutoFit/>
          </a:bodyPr>
          <a:lstStyle/>
          <a:p>
            <a:r>
              <a:rPr lang="en-CA" sz="2400" dirty="0" smtClean="0">
                <a:solidFill>
                  <a:srgbClr val="92D050"/>
                </a:solidFill>
                <a:latin typeface="Comic Sans MS" panose="030F0702030302020204" pitchFamily="66" charset="0"/>
              </a:rPr>
              <a:t>Was this project successful??</a:t>
            </a:r>
            <a:endParaRPr lang="en-CA" sz="2400" dirty="0">
              <a:solidFill>
                <a:srgbClr val="92D050"/>
              </a:solidFill>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118" y="1081826"/>
            <a:ext cx="2743200" cy="20489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302" y="3454652"/>
            <a:ext cx="4224270" cy="3155165"/>
          </a:xfrm>
          <a:prstGeom prst="rect">
            <a:avLst/>
          </a:prstGeom>
        </p:spPr>
      </p:pic>
    </p:spTree>
    <p:extLst>
      <p:ext uri="{BB962C8B-B14F-4D97-AF65-F5344CB8AC3E}">
        <p14:creationId xmlns:p14="http://schemas.microsoft.com/office/powerpoint/2010/main" val="165306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45106" y="1238200"/>
            <a:ext cx="3271237" cy="24433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418" y="231820"/>
            <a:ext cx="4741767" cy="35416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220244" y="4309721"/>
            <a:ext cx="2917465" cy="2179094"/>
          </a:xfrm>
          <a:prstGeom prst="rect">
            <a:avLst/>
          </a:prstGeom>
        </p:spPr>
      </p:pic>
    </p:spTree>
    <p:extLst>
      <p:ext uri="{BB962C8B-B14F-4D97-AF65-F5344CB8AC3E}">
        <p14:creationId xmlns:p14="http://schemas.microsoft.com/office/powerpoint/2010/main" val="291025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33336" cy="5701048"/>
          </a:xfrm>
        </p:spPr>
        <p:txBody>
          <a:bodyPr>
            <a:normAutofit/>
          </a:bodyPr>
          <a:lstStyle/>
          <a:p>
            <a:r>
              <a:rPr lang="en-CA" dirty="0" smtClean="0"/>
              <a:t>This project was very successful…</a:t>
            </a:r>
            <a:br>
              <a:rPr lang="en-CA" dirty="0" smtClean="0"/>
            </a:br>
            <a:r>
              <a:rPr lang="en-CA" dirty="0"/>
              <a:t/>
            </a:r>
            <a:br>
              <a:rPr lang="en-CA" dirty="0"/>
            </a:br>
            <a:r>
              <a:rPr lang="en-CA" sz="2000" dirty="0" smtClean="0"/>
              <a:t>* We found evidence that student engagement increased.</a:t>
            </a:r>
            <a:br>
              <a:rPr lang="en-CA" sz="2000" dirty="0" smtClean="0"/>
            </a:br>
            <a:r>
              <a:rPr lang="en-CA" sz="2000" dirty="0" smtClean="0"/>
              <a:t/>
            </a:r>
            <a:br>
              <a:rPr lang="en-CA" sz="2000" dirty="0" smtClean="0"/>
            </a:br>
            <a:r>
              <a:rPr lang="en-CA" sz="2000" dirty="0" smtClean="0"/>
              <a:t>* Students loved Math and were excited about it.</a:t>
            </a:r>
            <a:br>
              <a:rPr lang="en-CA" sz="2000" dirty="0" smtClean="0"/>
            </a:br>
            <a:r>
              <a:rPr lang="en-CA" sz="2000" dirty="0" smtClean="0"/>
              <a:t/>
            </a:r>
            <a:br>
              <a:rPr lang="en-CA" sz="2000" dirty="0" smtClean="0"/>
            </a:br>
            <a:r>
              <a:rPr lang="en-CA" sz="2000" dirty="0" smtClean="0"/>
              <a:t>* Students developed critical thinking skills</a:t>
            </a:r>
            <a:r>
              <a:rPr lang="en-CA" sz="2000" dirty="0" smtClean="0"/>
              <a:t>.</a:t>
            </a:r>
            <a:br>
              <a:rPr lang="en-CA" sz="2000" dirty="0" smtClean="0"/>
            </a:br>
            <a:r>
              <a:rPr lang="en-CA" sz="2000" dirty="0" smtClean="0"/>
              <a:t/>
            </a:r>
            <a:br>
              <a:rPr lang="en-CA" sz="2000" dirty="0" smtClean="0"/>
            </a:br>
            <a:r>
              <a:rPr lang="en-CA" sz="2000" dirty="0" smtClean="0"/>
              <a:t>* As teachers we found ourselves changing the way we think about learning and in turn our classrooms became more student centered. Teaching changed across all </a:t>
            </a:r>
            <a:r>
              <a:rPr lang="en-CA" sz="2000" dirty="0"/>
              <a:t>c</a:t>
            </a:r>
            <a:r>
              <a:rPr lang="en-CA" sz="2000" dirty="0" smtClean="0"/>
              <a:t>urriculum areas as a result of the positive experiences we saw students having.</a:t>
            </a:r>
            <a:r>
              <a:rPr lang="en-CA" dirty="0" smtClean="0"/>
              <a:t/>
            </a:r>
            <a:br>
              <a:rPr lang="en-CA" dirty="0" smtClean="0"/>
            </a:br>
            <a:endParaRPr lang="en-CA" dirty="0"/>
          </a:p>
        </p:txBody>
      </p:sp>
    </p:spTree>
    <p:extLst>
      <p:ext uri="{BB962C8B-B14F-4D97-AF65-F5344CB8AC3E}">
        <p14:creationId xmlns:p14="http://schemas.microsoft.com/office/powerpoint/2010/main" val="396932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challenges we Faced</a:t>
            </a:r>
            <a:endParaRPr lang="en-CA" dirty="0"/>
          </a:p>
        </p:txBody>
      </p:sp>
      <p:sp>
        <p:nvSpPr>
          <p:cNvPr id="3" name="Content Placeholder 2"/>
          <p:cNvSpPr>
            <a:spLocks noGrp="1"/>
          </p:cNvSpPr>
          <p:nvPr>
            <p:ph idx="1"/>
          </p:nvPr>
        </p:nvSpPr>
        <p:spPr/>
        <p:txBody>
          <a:bodyPr/>
          <a:lstStyle/>
          <a:p>
            <a:r>
              <a:rPr lang="en-CA" dirty="0" smtClean="0"/>
              <a:t>There are a lot of “cute” math centers out there and we found ourselves getting caught up </a:t>
            </a:r>
            <a:r>
              <a:rPr lang="en-CA" dirty="0" smtClean="0"/>
              <a:t>and </a:t>
            </a:r>
            <a:r>
              <a:rPr lang="en-CA" dirty="0" smtClean="0"/>
              <a:t>wasting time. Really it caused us to loose focus.</a:t>
            </a:r>
          </a:p>
          <a:p>
            <a:r>
              <a:rPr lang="en-CA" dirty="0" smtClean="0"/>
              <a:t>We responded and got back on track.</a:t>
            </a:r>
          </a:p>
          <a:p>
            <a:r>
              <a:rPr lang="en-CA" dirty="0" smtClean="0"/>
              <a:t>Hard to relinquish control of the classroom and let students take it to where they wanted to go</a:t>
            </a:r>
          </a:p>
          <a:p>
            <a:r>
              <a:rPr lang="en-CA" dirty="0" smtClean="0"/>
              <a:t>Multi grade planning  is time consuming</a:t>
            </a:r>
            <a:endParaRPr lang="en-CA" dirty="0"/>
          </a:p>
        </p:txBody>
      </p:sp>
    </p:spTree>
    <p:extLst>
      <p:ext uri="{BB962C8B-B14F-4D97-AF65-F5344CB8AC3E}">
        <p14:creationId xmlns:p14="http://schemas.microsoft.com/office/powerpoint/2010/main" val="424728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Any Questions??</a:t>
            </a:r>
            <a:endParaRPr lang="en-CA" dirty="0"/>
          </a:p>
        </p:txBody>
      </p:sp>
      <p:sp>
        <p:nvSpPr>
          <p:cNvPr id="3" name="Content Placeholder 2"/>
          <p:cNvSpPr>
            <a:spLocks noGrp="1"/>
          </p:cNvSpPr>
          <p:nvPr>
            <p:ph idx="1"/>
          </p:nvPr>
        </p:nvSpPr>
        <p:spPr/>
        <p:txBody>
          <a:bodyPr/>
          <a:lstStyle/>
          <a:p>
            <a:pPr marL="0" indent="0">
              <a:buNone/>
            </a:pPr>
            <a:r>
              <a:rPr lang="en-CA" dirty="0" smtClean="0"/>
              <a:t>“Give </a:t>
            </a:r>
            <a:r>
              <a:rPr lang="en-CA" dirty="0"/>
              <a:t>a man a fish and you feed him for a day; teach a man to fish and you feed him for a lifetime</a:t>
            </a:r>
            <a:r>
              <a:rPr lang="en-CA" dirty="0" smtClean="0"/>
              <a:t>.”</a:t>
            </a:r>
          </a:p>
          <a:p>
            <a:pPr marL="0" indent="0">
              <a:buNone/>
            </a:pPr>
            <a:r>
              <a:rPr lang="en-CA" dirty="0"/>
              <a:t>-</a:t>
            </a:r>
            <a:r>
              <a:rPr lang="en-CA" dirty="0" err="1" smtClean="0"/>
              <a:t>Maimonide</a:t>
            </a:r>
            <a:endParaRPr lang="en-CA" dirty="0" smtClean="0"/>
          </a:p>
          <a:p>
            <a:pPr marL="0" indent="0">
              <a:buNone/>
            </a:pPr>
            <a:endParaRPr lang="en-CA" dirty="0"/>
          </a:p>
          <a:p>
            <a:pPr marL="0" indent="0">
              <a:buNone/>
            </a:pPr>
            <a:r>
              <a:rPr lang="en-CA" dirty="0" smtClean="0"/>
              <a:t>The same can be said for children and their learning. When we create an atmosphere for learning where students </a:t>
            </a:r>
            <a:r>
              <a:rPr lang="en-CA" smtClean="0"/>
              <a:t>are responsible </a:t>
            </a:r>
            <a:r>
              <a:rPr lang="en-CA" dirty="0" smtClean="0"/>
              <a:t>and a big part of taking their learning where they want it to go it becomes more memorable for them. They learn how to learn instead of just learning “stuff”.</a:t>
            </a:r>
            <a:endParaRPr lang="en-CA" dirty="0"/>
          </a:p>
        </p:txBody>
      </p:sp>
    </p:spTree>
    <p:extLst>
      <p:ext uri="{BB962C8B-B14F-4D97-AF65-F5344CB8AC3E}">
        <p14:creationId xmlns:p14="http://schemas.microsoft.com/office/powerpoint/2010/main" val="81404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mic Sans MS" panose="030F0702030302020204" pitchFamily="66" charset="0"/>
              </a:rPr>
              <a:t>A Little Background…</a:t>
            </a:r>
            <a:endParaRPr lang="en-CA" dirty="0">
              <a:latin typeface="Comic Sans MS" panose="030F0702030302020204" pitchFamily="66" charset="0"/>
            </a:endParaRPr>
          </a:p>
        </p:txBody>
      </p:sp>
      <p:sp>
        <p:nvSpPr>
          <p:cNvPr id="3" name="Content Placeholder 2"/>
          <p:cNvSpPr>
            <a:spLocks noGrp="1"/>
          </p:cNvSpPr>
          <p:nvPr>
            <p:ph sz="half" idx="1"/>
          </p:nvPr>
        </p:nvSpPr>
        <p:spPr/>
        <p:txBody>
          <a:bodyPr>
            <a:normAutofit/>
          </a:bodyPr>
          <a:lstStyle/>
          <a:p>
            <a:pPr marL="0" indent="0">
              <a:buNone/>
            </a:pPr>
            <a:r>
              <a:rPr lang="en-CA" sz="2000" dirty="0" smtClean="0">
                <a:latin typeface="Comic Sans MS" panose="030F0702030302020204" pitchFamily="66" charset="0"/>
              </a:rPr>
              <a:t>Team Members:</a:t>
            </a:r>
          </a:p>
          <a:p>
            <a:pPr marL="0" indent="0">
              <a:buNone/>
            </a:pPr>
            <a:r>
              <a:rPr lang="en-CA" sz="2000" dirty="0" smtClean="0">
                <a:latin typeface="Comic Sans MS" panose="030F0702030302020204" pitchFamily="66" charset="0"/>
              </a:rPr>
              <a:t>Krista Buckley</a:t>
            </a:r>
          </a:p>
          <a:p>
            <a:pPr marL="0" indent="0">
              <a:buNone/>
            </a:pPr>
            <a:r>
              <a:rPr lang="en-CA" sz="2000" dirty="0" smtClean="0">
                <a:latin typeface="Comic Sans MS" panose="030F0702030302020204" pitchFamily="66" charset="0"/>
              </a:rPr>
              <a:t>Jami Molloy</a:t>
            </a:r>
          </a:p>
          <a:p>
            <a:pPr marL="0" indent="0">
              <a:buNone/>
            </a:pPr>
            <a:r>
              <a:rPr lang="en-CA" sz="2000" dirty="0" smtClean="0">
                <a:latin typeface="Comic Sans MS" panose="030F0702030302020204" pitchFamily="66" charset="0"/>
              </a:rPr>
              <a:t>Candace </a:t>
            </a:r>
            <a:r>
              <a:rPr lang="en-CA" sz="2000" dirty="0" err="1" smtClean="0">
                <a:latin typeface="Comic Sans MS" panose="030F0702030302020204" pitchFamily="66" charset="0"/>
              </a:rPr>
              <a:t>Sacrey</a:t>
            </a:r>
            <a:r>
              <a:rPr lang="en-CA" sz="2000" dirty="0" smtClean="0">
                <a:latin typeface="Comic Sans MS" panose="030F0702030302020204" pitchFamily="66" charset="0"/>
              </a:rPr>
              <a:t> (secretary)</a:t>
            </a:r>
          </a:p>
          <a:p>
            <a:pPr marL="0" indent="0">
              <a:buNone/>
            </a:pPr>
            <a:endParaRPr lang="en-CA" sz="2000" dirty="0" smtClean="0">
              <a:latin typeface="Comic Sans MS" panose="030F0702030302020204" pitchFamily="66" charset="0"/>
            </a:endParaRPr>
          </a:p>
        </p:txBody>
      </p:sp>
      <p:sp>
        <p:nvSpPr>
          <p:cNvPr id="4" name="Content Placeholder 3"/>
          <p:cNvSpPr>
            <a:spLocks noGrp="1"/>
          </p:cNvSpPr>
          <p:nvPr>
            <p:ph sz="half" idx="2"/>
          </p:nvPr>
        </p:nvSpPr>
        <p:spPr>
          <a:xfrm>
            <a:off x="5089970" y="2160589"/>
            <a:ext cx="4184034" cy="2050803"/>
          </a:xfrm>
        </p:spPr>
        <p:txBody>
          <a:bodyPr>
            <a:normAutofit/>
          </a:bodyPr>
          <a:lstStyle/>
          <a:p>
            <a:pPr marL="0" indent="0">
              <a:buNone/>
            </a:pPr>
            <a:r>
              <a:rPr lang="en-CA" sz="2000" dirty="0" smtClean="0">
                <a:latin typeface="Comic Sans MS" panose="030F0702030302020204" pitchFamily="66" charset="0"/>
              </a:rPr>
              <a:t>Leading Tickles Primary:</a:t>
            </a:r>
          </a:p>
          <a:p>
            <a:pPr>
              <a:buFontTx/>
              <a:buChar char="-"/>
            </a:pPr>
            <a:r>
              <a:rPr lang="en-CA" sz="2000" dirty="0" smtClean="0">
                <a:latin typeface="Comic Sans MS" panose="030F0702030302020204" pitchFamily="66" charset="0"/>
              </a:rPr>
              <a:t>K-3 multi-age school</a:t>
            </a:r>
          </a:p>
          <a:p>
            <a:pPr>
              <a:buFontTx/>
              <a:buChar char="-"/>
            </a:pPr>
            <a:r>
              <a:rPr lang="en-CA" sz="2000" dirty="0" smtClean="0">
                <a:latin typeface="Comic Sans MS" panose="030F0702030302020204" pitchFamily="66" charset="0"/>
              </a:rPr>
              <a:t>8 children: three Kindergartens, two grade ones and three grade 3’s.</a:t>
            </a:r>
          </a:p>
          <a:p>
            <a:pPr>
              <a:buFontTx/>
              <a:buChar char="-"/>
            </a:pPr>
            <a:endParaRPr lang="en-CA" sz="2000" dirty="0">
              <a:latin typeface="Comic Sans MS" panose="030F0702030302020204" pitchFamily="66" charset="0"/>
            </a:endParaRPr>
          </a:p>
        </p:txBody>
      </p:sp>
    </p:spTree>
    <p:extLst>
      <p:ext uri="{BB962C8B-B14F-4D97-AF65-F5344CB8AC3E}">
        <p14:creationId xmlns:p14="http://schemas.microsoft.com/office/powerpoint/2010/main" val="2998995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mic Sans MS" panose="030F0702030302020204" pitchFamily="66" charset="0"/>
              </a:rPr>
              <a:t>The Focus of our Project…</a:t>
            </a:r>
            <a:endParaRPr lang="en-CA" dirty="0">
              <a:latin typeface="Comic Sans MS" panose="030F0702030302020204" pitchFamily="66" charset="0"/>
            </a:endParaRPr>
          </a:p>
        </p:txBody>
      </p:sp>
      <p:sp>
        <p:nvSpPr>
          <p:cNvPr id="3" name="Content Placeholder 2"/>
          <p:cNvSpPr>
            <a:spLocks noGrp="1"/>
          </p:cNvSpPr>
          <p:nvPr>
            <p:ph sz="half" idx="1"/>
          </p:nvPr>
        </p:nvSpPr>
        <p:spPr>
          <a:xfrm>
            <a:off x="677334" y="2160589"/>
            <a:ext cx="4184035" cy="1728831"/>
          </a:xfrm>
        </p:spPr>
        <p:txBody>
          <a:bodyPr>
            <a:normAutofit/>
          </a:bodyPr>
          <a:lstStyle/>
          <a:p>
            <a:r>
              <a:rPr lang="en-CA" sz="2000" dirty="0" smtClean="0">
                <a:latin typeface="Comic Sans MS" panose="030F0702030302020204" pitchFamily="66" charset="0"/>
              </a:rPr>
              <a:t>To explore if student engagement increased as a result of the implementation of Math Resource Centers.</a:t>
            </a:r>
            <a:endParaRPr lang="en-CA" sz="2000" dirty="0">
              <a:latin typeface="Comic Sans MS" panose="030F0702030302020204" pitchFamily="66" charset="0"/>
            </a:endParaRPr>
          </a:p>
        </p:txBody>
      </p:sp>
      <p:sp>
        <p:nvSpPr>
          <p:cNvPr id="4" name="Content Placeholder 3"/>
          <p:cNvSpPr>
            <a:spLocks noGrp="1"/>
          </p:cNvSpPr>
          <p:nvPr>
            <p:ph sz="half" idx="2"/>
          </p:nvPr>
        </p:nvSpPr>
        <p:spPr/>
        <p:txBody>
          <a:bodyPr/>
          <a:lstStyle/>
          <a:p>
            <a:r>
              <a:rPr lang="en-CA" dirty="0" smtClean="0">
                <a:latin typeface="Comic Sans MS" panose="030F0702030302020204" pitchFamily="66" charset="0"/>
              </a:rPr>
              <a:t>How was our Focus Area chosen?</a:t>
            </a:r>
          </a:p>
          <a:p>
            <a:r>
              <a:rPr lang="en-CA" dirty="0" smtClean="0">
                <a:latin typeface="Comic Sans MS" panose="030F0702030302020204" pitchFamily="66" charset="0"/>
              </a:rPr>
              <a:t>When reviewing student achievement data we identified an area of weakness and realized we needed to make adjustments to our instruction.</a:t>
            </a:r>
            <a:endParaRPr lang="en-CA" dirty="0">
              <a:latin typeface="Comic Sans MS" panose="030F0702030302020204" pitchFamily="66" charset="0"/>
            </a:endParaRPr>
          </a:p>
        </p:txBody>
      </p:sp>
      <p:sp>
        <p:nvSpPr>
          <p:cNvPr id="5" name="TextBox 4"/>
          <p:cNvSpPr txBox="1"/>
          <p:nvPr/>
        </p:nvSpPr>
        <p:spPr>
          <a:xfrm>
            <a:off x="2086377" y="4726546"/>
            <a:ext cx="5885646" cy="400110"/>
          </a:xfrm>
          <a:prstGeom prst="rect">
            <a:avLst/>
          </a:prstGeom>
          <a:noFill/>
        </p:spPr>
        <p:txBody>
          <a:bodyPr wrap="square" rtlCol="0">
            <a:spAutoFit/>
          </a:bodyPr>
          <a:lstStyle/>
          <a:p>
            <a:r>
              <a:rPr lang="en-CA" sz="2000" dirty="0" smtClean="0">
                <a:latin typeface="Comic Sans MS" panose="030F0702030302020204" pitchFamily="66" charset="0"/>
              </a:rPr>
              <a:t>Our Most VALUABLE Resource: Our children!</a:t>
            </a:r>
            <a:endParaRPr lang="en-CA" sz="2000" dirty="0">
              <a:latin typeface="Comic Sans MS" panose="030F0702030302020204" pitchFamily="66" charset="0"/>
            </a:endParaRPr>
          </a:p>
        </p:txBody>
      </p:sp>
    </p:spTree>
    <p:extLst>
      <p:ext uri="{BB962C8B-B14F-4D97-AF65-F5344CB8AC3E}">
        <p14:creationId xmlns:p14="http://schemas.microsoft.com/office/powerpoint/2010/main" val="63129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276" y="399245"/>
            <a:ext cx="8809149" cy="5632311"/>
          </a:xfrm>
          <a:prstGeom prst="rect">
            <a:avLst/>
          </a:prstGeom>
          <a:noFill/>
        </p:spPr>
        <p:txBody>
          <a:bodyPr wrap="square" rtlCol="0">
            <a:spAutoFit/>
          </a:bodyPr>
          <a:lstStyle/>
          <a:p>
            <a:r>
              <a:rPr lang="en-CA" sz="2400" dirty="0" smtClean="0">
                <a:latin typeface="Comic Sans MS" panose="030F0702030302020204" pitchFamily="66" charset="0"/>
              </a:rPr>
              <a:t>Research Questions:</a:t>
            </a:r>
          </a:p>
          <a:p>
            <a:endParaRPr lang="en-CA" sz="2400" dirty="0">
              <a:latin typeface="Comic Sans MS" panose="030F0702030302020204" pitchFamily="66" charset="0"/>
            </a:endParaRPr>
          </a:p>
          <a:p>
            <a:r>
              <a:rPr lang="en-CA" sz="2400" dirty="0" smtClean="0">
                <a:latin typeface="Comic Sans MS" panose="030F0702030302020204" pitchFamily="66" charset="0"/>
              </a:rPr>
              <a:t>Student Questions:</a:t>
            </a:r>
          </a:p>
          <a:p>
            <a:endParaRPr lang="en-CA" sz="2400" dirty="0">
              <a:latin typeface="Comic Sans MS" panose="030F0702030302020204" pitchFamily="66" charset="0"/>
            </a:endParaRPr>
          </a:p>
          <a:p>
            <a:r>
              <a:rPr lang="en-CA" sz="2400" dirty="0" smtClean="0">
                <a:latin typeface="Comic Sans MS" panose="030F0702030302020204" pitchFamily="66" charset="0"/>
              </a:rPr>
              <a:t>How can center based learning support our students and increase levels of engagement?</a:t>
            </a:r>
          </a:p>
          <a:p>
            <a:endParaRPr lang="en-CA" sz="2400" dirty="0">
              <a:latin typeface="Comic Sans MS" panose="030F0702030302020204" pitchFamily="66" charset="0"/>
            </a:endParaRPr>
          </a:p>
          <a:p>
            <a:r>
              <a:rPr lang="en-CA" sz="2400" dirty="0" smtClean="0">
                <a:latin typeface="Comic Sans MS" panose="030F0702030302020204" pitchFamily="66" charset="0"/>
              </a:rPr>
              <a:t>How can center based learning increase critical thinking skills in our students?</a:t>
            </a:r>
          </a:p>
          <a:p>
            <a:endParaRPr lang="en-CA" sz="2400" dirty="0">
              <a:latin typeface="Comic Sans MS" panose="030F0702030302020204" pitchFamily="66" charset="0"/>
            </a:endParaRPr>
          </a:p>
          <a:p>
            <a:r>
              <a:rPr lang="en-CA" sz="2400" dirty="0" smtClean="0">
                <a:latin typeface="Comic Sans MS" panose="030F0702030302020204" pitchFamily="66" charset="0"/>
              </a:rPr>
              <a:t>Teacher Question:</a:t>
            </a:r>
          </a:p>
          <a:p>
            <a:r>
              <a:rPr lang="en-CA" sz="2400" dirty="0" smtClean="0">
                <a:latin typeface="Comic Sans MS" panose="030F0702030302020204" pitchFamily="66" charset="0"/>
              </a:rPr>
              <a:t>Has inquiry based teaching practices improved our classroom dynamic? </a:t>
            </a:r>
          </a:p>
          <a:p>
            <a:endParaRPr lang="en-CA" sz="2400" dirty="0">
              <a:latin typeface="Comic Sans MS" panose="030F0702030302020204" pitchFamily="66" charset="0"/>
            </a:endParaRPr>
          </a:p>
          <a:p>
            <a:endParaRPr lang="en-CA" sz="2400" dirty="0">
              <a:latin typeface="Comic Sans MS" panose="030F0702030302020204" pitchFamily="66" charset="0"/>
            </a:endParaRPr>
          </a:p>
        </p:txBody>
      </p:sp>
    </p:spTree>
    <p:extLst>
      <p:ext uri="{BB962C8B-B14F-4D97-AF65-F5344CB8AC3E}">
        <p14:creationId xmlns:p14="http://schemas.microsoft.com/office/powerpoint/2010/main" val="174178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22254"/>
          </a:xfrm>
        </p:spPr>
        <p:txBody>
          <a:bodyPr>
            <a:normAutofit fontScale="90000"/>
          </a:bodyPr>
          <a:lstStyle/>
          <a:p>
            <a:r>
              <a:rPr lang="en-CA" dirty="0" smtClean="0">
                <a:latin typeface="Comic Sans MS" panose="030F0702030302020204" pitchFamily="66" charset="0"/>
              </a:rPr>
              <a:t>Ethical Considerations…</a:t>
            </a:r>
            <a:br>
              <a:rPr lang="en-CA" dirty="0" smtClean="0">
                <a:latin typeface="Comic Sans MS" panose="030F0702030302020204" pitchFamily="66" charset="0"/>
              </a:rPr>
            </a:br>
            <a:r>
              <a:rPr lang="en-CA" dirty="0" smtClean="0">
                <a:latin typeface="Comic Sans MS" panose="030F0702030302020204" pitchFamily="66" charset="0"/>
              </a:rPr>
              <a:t/>
            </a:r>
            <a:br>
              <a:rPr lang="en-CA" dirty="0" smtClean="0">
                <a:latin typeface="Comic Sans MS" panose="030F0702030302020204" pitchFamily="66" charset="0"/>
              </a:rPr>
            </a:br>
            <a:r>
              <a:rPr lang="en-CA" sz="2000" dirty="0" smtClean="0">
                <a:latin typeface="Comic Sans MS" panose="030F0702030302020204" pitchFamily="66" charset="0"/>
              </a:rPr>
              <a:t>* At our curriculum night parents were informed of our project.</a:t>
            </a:r>
            <a:br>
              <a:rPr lang="en-CA" sz="2000" dirty="0" smtClean="0">
                <a:latin typeface="Comic Sans MS" panose="030F0702030302020204" pitchFamily="66" charset="0"/>
              </a:rPr>
            </a:br>
            <a:r>
              <a:rPr lang="en-CA" sz="2000" dirty="0" smtClean="0">
                <a:latin typeface="Comic Sans MS" panose="030F0702030302020204" pitchFamily="66" charset="0"/>
              </a:rPr>
              <a:t/>
            </a:r>
            <a:br>
              <a:rPr lang="en-CA" sz="2000" dirty="0" smtClean="0">
                <a:latin typeface="Comic Sans MS" panose="030F0702030302020204" pitchFamily="66" charset="0"/>
              </a:rPr>
            </a:br>
            <a:r>
              <a:rPr lang="en-CA" sz="2000" dirty="0" smtClean="0">
                <a:latin typeface="Comic Sans MS" panose="030F0702030302020204" pitchFamily="66" charset="0"/>
              </a:rPr>
              <a:t>* Prior to the start of our project the informed consent forms were sent home and signed by all of our parents.</a:t>
            </a:r>
            <a:br>
              <a:rPr lang="en-CA" sz="2000" dirty="0" smtClean="0">
                <a:latin typeface="Comic Sans MS" panose="030F0702030302020204" pitchFamily="66" charset="0"/>
              </a:rPr>
            </a:br>
            <a:r>
              <a:rPr lang="en-CA" sz="2000" dirty="0" smtClean="0">
                <a:latin typeface="Comic Sans MS" panose="030F0702030302020204" pitchFamily="66" charset="0"/>
              </a:rPr>
              <a:t/>
            </a:r>
            <a:br>
              <a:rPr lang="en-CA" sz="2000" dirty="0" smtClean="0">
                <a:latin typeface="Comic Sans MS" panose="030F0702030302020204" pitchFamily="66" charset="0"/>
              </a:rPr>
            </a:br>
            <a:r>
              <a:rPr lang="en-CA" sz="2000" dirty="0" smtClean="0">
                <a:latin typeface="Comic Sans MS" panose="030F0702030302020204" pitchFamily="66" charset="0"/>
              </a:rPr>
              <a:t>* Parents are very involved in our school and encouraged to be a part of everything we do.</a:t>
            </a:r>
            <a:br>
              <a:rPr lang="en-CA" sz="2000" dirty="0" smtClean="0">
                <a:latin typeface="Comic Sans MS" panose="030F0702030302020204" pitchFamily="66" charset="0"/>
              </a:rPr>
            </a:br>
            <a:r>
              <a:rPr lang="en-CA" dirty="0">
                <a:latin typeface="Comic Sans MS" panose="030F0702030302020204" pitchFamily="66" charset="0"/>
              </a:rPr>
              <a:t/>
            </a:r>
            <a:br>
              <a:rPr lang="en-CA" dirty="0">
                <a:latin typeface="Comic Sans MS" panose="030F0702030302020204" pitchFamily="66" charset="0"/>
              </a:rPr>
            </a:br>
            <a:r>
              <a:rPr lang="en-CA" dirty="0" smtClean="0">
                <a:latin typeface="Comic Sans MS" panose="030F0702030302020204" pitchFamily="66" charset="0"/>
              </a:rPr>
              <a:t/>
            </a:r>
            <a:br>
              <a:rPr lang="en-CA" dirty="0" smtClean="0">
                <a:latin typeface="Comic Sans MS" panose="030F0702030302020204" pitchFamily="66" charset="0"/>
              </a:rPr>
            </a:br>
            <a:endParaRPr lang="en-CA" dirty="0">
              <a:latin typeface="Comic Sans MS" panose="030F0702030302020204" pitchFamily="66" charset="0"/>
            </a:endParaRPr>
          </a:p>
        </p:txBody>
      </p:sp>
    </p:spTree>
    <p:extLst>
      <p:ext uri="{BB962C8B-B14F-4D97-AF65-F5344CB8AC3E}">
        <p14:creationId xmlns:p14="http://schemas.microsoft.com/office/powerpoint/2010/main" val="862525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155" y="502276"/>
            <a:ext cx="9079606" cy="6309420"/>
          </a:xfrm>
          <a:prstGeom prst="rect">
            <a:avLst/>
          </a:prstGeom>
          <a:noFill/>
        </p:spPr>
        <p:txBody>
          <a:bodyPr wrap="square" rtlCol="0">
            <a:spAutoFit/>
          </a:bodyPr>
          <a:lstStyle/>
          <a:p>
            <a:endParaRPr lang="en-CA" sz="2000" dirty="0" smtClean="0">
              <a:latin typeface="Comic Sans MS" panose="030F0702030302020204" pitchFamily="66" charset="0"/>
            </a:endParaRPr>
          </a:p>
          <a:p>
            <a:r>
              <a:rPr lang="en-CA" sz="2400" dirty="0" smtClean="0">
                <a:solidFill>
                  <a:srgbClr val="92D050"/>
                </a:solidFill>
                <a:latin typeface="Comic Sans MS" panose="030F0702030302020204" pitchFamily="66" charset="0"/>
              </a:rPr>
              <a:t>The Planning Stages</a:t>
            </a:r>
            <a:r>
              <a:rPr lang="en-CA" sz="2400" dirty="0" smtClean="0">
                <a:solidFill>
                  <a:srgbClr val="92D050"/>
                </a:solidFill>
                <a:latin typeface="Comic Sans MS" panose="030F0702030302020204" pitchFamily="66" charset="0"/>
              </a:rPr>
              <a:t>…</a:t>
            </a:r>
          </a:p>
          <a:p>
            <a:r>
              <a:rPr lang="en-CA" sz="2400" dirty="0" smtClean="0">
                <a:solidFill>
                  <a:srgbClr val="92D050"/>
                </a:solidFill>
                <a:latin typeface="Comic Sans MS" panose="030F0702030302020204" pitchFamily="66" charset="0"/>
              </a:rPr>
              <a:t>* During the planning stages we made a lot of mistakes and wasted a lot of time. Oops! What was beneficial was the opportunities to access professional learning materials and the gift of time to reflect on our learning. Also collaboration is difficult to do when there is no common planning time available. This was a bonus to being involved in this project.</a:t>
            </a:r>
            <a:endParaRPr lang="en-CA" sz="2400" dirty="0" smtClean="0">
              <a:solidFill>
                <a:srgbClr val="92D050"/>
              </a:solidFill>
              <a:latin typeface="Comic Sans MS" panose="030F0702030302020204" pitchFamily="66" charset="0"/>
            </a:endParaRPr>
          </a:p>
          <a:p>
            <a:endParaRPr lang="en-CA" sz="2400" dirty="0">
              <a:solidFill>
                <a:srgbClr val="92D050"/>
              </a:solidFill>
              <a:latin typeface="Comic Sans MS" panose="030F0702030302020204" pitchFamily="66" charset="0"/>
            </a:endParaRPr>
          </a:p>
          <a:p>
            <a:r>
              <a:rPr lang="en-CA" sz="2400" dirty="0">
                <a:solidFill>
                  <a:srgbClr val="92D050"/>
                </a:solidFill>
                <a:latin typeface="Comic Sans MS" panose="030F0702030302020204" pitchFamily="66" charset="0"/>
              </a:rPr>
              <a:t>*</a:t>
            </a:r>
            <a:r>
              <a:rPr lang="en-CA" sz="2400" dirty="0" smtClean="0">
                <a:solidFill>
                  <a:srgbClr val="92D050"/>
                </a:solidFill>
                <a:latin typeface="Comic Sans MS" panose="030F0702030302020204" pitchFamily="66" charset="0"/>
              </a:rPr>
              <a:t>What </a:t>
            </a:r>
            <a:r>
              <a:rPr lang="en-CA" sz="2400" dirty="0" smtClean="0">
                <a:solidFill>
                  <a:srgbClr val="92D050"/>
                </a:solidFill>
                <a:latin typeface="Comic Sans MS" panose="030F0702030302020204" pitchFamily="66" charset="0"/>
              </a:rPr>
              <a:t>was important to recognize is that plans do not always work out</a:t>
            </a:r>
            <a:r>
              <a:rPr lang="en-CA" sz="2400" dirty="0" smtClean="0">
                <a:solidFill>
                  <a:srgbClr val="92D050"/>
                </a:solidFill>
                <a:latin typeface="Comic Sans MS" panose="030F0702030302020204" pitchFamily="66" charset="0"/>
              </a:rPr>
              <a:t>. What’s important is turning failures into something positive and the response.</a:t>
            </a:r>
            <a:endParaRPr lang="en-CA" sz="2400" dirty="0" smtClean="0">
              <a:solidFill>
                <a:srgbClr val="92D050"/>
              </a:solidFill>
              <a:latin typeface="Comic Sans MS" panose="030F0702030302020204" pitchFamily="66" charset="0"/>
            </a:endParaRPr>
          </a:p>
          <a:p>
            <a:pPr marL="342900" indent="-342900">
              <a:buFont typeface="Arial" panose="020B0604020202020204" pitchFamily="34" charset="0"/>
              <a:buChar char="•"/>
            </a:pPr>
            <a:endParaRPr lang="en-CA" sz="2400" dirty="0">
              <a:solidFill>
                <a:srgbClr val="92D050"/>
              </a:solidFill>
              <a:latin typeface="Comic Sans MS" panose="030F0702030302020204" pitchFamily="66" charset="0"/>
            </a:endParaRPr>
          </a:p>
          <a:p>
            <a:r>
              <a:rPr lang="en-CA" sz="2400" dirty="0">
                <a:solidFill>
                  <a:srgbClr val="92D050"/>
                </a:solidFill>
                <a:latin typeface="Comic Sans MS" panose="030F0702030302020204" pitchFamily="66" charset="0"/>
              </a:rPr>
              <a:t>*</a:t>
            </a:r>
            <a:r>
              <a:rPr lang="en-CA" sz="2400" dirty="0" smtClean="0">
                <a:solidFill>
                  <a:srgbClr val="92D050"/>
                </a:solidFill>
                <a:latin typeface="Comic Sans MS" panose="030F0702030302020204" pitchFamily="66" charset="0"/>
              </a:rPr>
              <a:t>Some </a:t>
            </a:r>
            <a:r>
              <a:rPr lang="en-CA" sz="2400" dirty="0" smtClean="0">
                <a:solidFill>
                  <a:srgbClr val="92D050"/>
                </a:solidFill>
                <a:latin typeface="Comic Sans MS" panose="030F0702030302020204" pitchFamily="66" charset="0"/>
              </a:rPr>
              <a:t>of our most useful resources were: our students, Tom, collaboration with ourselves and others and professional reading/viewing.</a:t>
            </a:r>
          </a:p>
          <a:p>
            <a:pPr marL="342900" indent="-342900">
              <a:buFont typeface="Arial" panose="020B0604020202020204" pitchFamily="34" charset="0"/>
              <a:buChar char="•"/>
            </a:pPr>
            <a:endParaRPr lang="en-CA" sz="24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1148908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2276" y="399245"/>
            <a:ext cx="8860665" cy="5262979"/>
          </a:xfrm>
          <a:prstGeom prst="rect">
            <a:avLst/>
          </a:prstGeom>
          <a:noFill/>
        </p:spPr>
        <p:txBody>
          <a:bodyPr wrap="square" rtlCol="0">
            <a:spAutoFit/>
          </a:bodyPr>
          <a:lstStyle/>
          <a:p>
            <a:endParaRPr lang="en-CA" sz="2400" dirty="0" smtClean="0">
              <a:latin typeface="Comic Sans MS" panose="030F0702030302020204" pitchFamily="66" charset="0"/>
            </a:endParaRPr>
          </a:p>
          <a:p>
            <a:r>
              <a:rPr lang="en-CA" sz="2400" dirty="0" smtClean="0">
                <a:latin typeface="Comic Sans MS" panose="030F0702030302020204" pitchFamily="66" charset="0"/>
              </a:rPr>
              <a:t>Implementation</a:t>
            </a:r>
          </a:p>
          <a:p>
            <a:endParaRPr lang="en-CA" sz="2400" dirty="0">
              <a:latin typeface="Comic Sans MS" panose="030F0702030302020204" pitchFamily="66" charset="0"/>
            </a:endParaRPr>
          </a:p>
          <a:p>
            <a:pPr marL="457200" indent="-457200">
              <a:buAutoNum type="arabicPeriod"/>
            </a:pPr>
            <a:r>
              <a:rPr lang="en-CA" sz="2400" dirty="0" smtClean="0">
                <a:latin typeface="Comic Sans MS" panose="030F0702030302020204" pitchFamily="66" charset="0"/>
              </a:rPr>
              <a:t>Behavioral expectation were made clear: Students played a part in coming up with the rules and know what is expected during center time.</a:t>
            </a:r>
          </a:p>
          <a:p>
            <a:pPr marL="457200" indent="-457200">
              <a:buAutoNum type="arabicPeriod"/>
            </a:pPr>
            <a:r>
              <a:rPr lang="en-CA" sz="2400" dirty="0" smtClean="0">
                <a:latin typeface="Comic Sans MS" panose="030F0702030302020204" pitchFamily="66" charset="0"/>
              </a:rPr>
              <a:t>Implement: carried out the centers</a:t>
            </a:r>
          </a:p>
          <a:p>
            <a:pPr marL="457200" indent="-457200">
              <a:buAutoNum type="arabicPeriod"/>
            </a:pPr>
            <a:r>
              <a:rPr lang="en-CA" sz="2400" dirty="0" smtClean="0">
                <a:latin typeface="Comic Sans MS" panose="030F0702030302020204" pitchFamily="66" charset="0"/>
              </a:rPr>
              <a:t>Ongoing assessment</a:t>
            </a:r>
          </a:p>
          <a:p>
            <a:pPr marL="457200" indent="-457200">
              <a:buAutoNum type="arabicPeriod"/>
            </a:pPr>
            <a:r>
              <a:rPr lang="en-CA" sz="2400" dirty="0" smtClean="0">
                <a:latin typeface="Comic Sans MS" panose="030F0702030302020204" pitchFamily="66" charset="0"/>
              </a:rPr>
              <a:t>Reflection: This proved to be key to success</a:t>
            </a:r>
          </a:p>
          <a:p>
            <a:pPr marL="457200" indent="-457200">
              <a:buAutoNum type="arabicPeriod"/>
            </a:pPr>
            <a:r>
              <a:rPr lang="en-CA" sz="2400" dirty="0" smtClean="0">
                <a:latin typeface="Comic Sans MS" panose="030F0702030302020204" pitchFamily="66" charset="0"/>
              </a:rPr>
              <a:t>Responsive teaching: Adjustments made to improve centers for next time and tailored to individual student needs. Address teachable moments.</a:t>
            </a:r>
          </a:p>
          <a:p>
            <a:pPr marL="457200" indent="-457200">
              <a:buAutoNum type="arabicPeriod"/>
            </a:pPr>
            <a:endParaRPr lang="en-CA" sz="2400" dirty="0" smtClean="0">
              <a:latin typeface="Comic Sans MS" panose="030F0702030302020204" pitchFamily="66" charset="0"/>
            </a:endParaRPr>
          </a:p>
          <a:p>
            <a:pPr marL="457200" indent="-457200">
              <a:buAutoNum type="arabicPeriod"/>
            </a:pPr>
            <a:endParaRPr lang="en-CA" sz="2400" dirty="0">
              <a:latin typeface="Comic Sans MS" panose="030F0702030302020204" pitchFamily="66" charset="0"/>
            </a:endParaRPr>
          </a:p>
        </p:txBody>
      </p:sp>
    </p:spTree>
    <p:extLst>
      <p:ext uri="{BB962C8B-B14F-4D97-AF65-F5344CB8AC3E}">
        <p14:creationId xmlns:p14="http://schemas.microsoft.com/office/powerpoint/2010/main" val="3008098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855" y="692727"/>
            <a:ext cx="8174181" cy="7417415"/>
          </a:xfrm>
          <a:prstGeom prst="rect">
            <a:avLst/>
          </a:prstGeom>
          <a:noFill/>
        </p:spPr>
        <p:txBody>
          <a:bodyPr wrap="square" rtlCol="0">
            <a:spAutoFit/>
          </a:bodyPr>
          <a:lstStyle/>
          <a:p>
            <a:r>
              <a:rPr lang="en-CA" sz="4400" dirty="0" smtClean="0">
                <a:solidFill>
                  <a:srgbClr val="92D050"/>
                </a:solidFill>
                <a:latin typeface="Comic Sans MS" panose="030F0702030302020204" pitchFamily="66" charset="0"/>
              </a:rPr>
              <a:t>Some sample centers…</a:t>
            </a:r>
          </a:p>
          <a:p>
            <a:endParaRPr lang="en-CA" sz="2400" dirty="0" smtClean="0">
              <a:solidFill>
                <a:srgbClr val="92D050"/>
              </a:solidFill>
              <a:latin typeface="Comic Sans MS" panose="030F0702030302020204" pitchFamily="66" charset="0"/>
            </a:endParaRPr>
          </a:p>
          <a:p>
            <a:r>
              <a:rPr lang="en-CA" sz="2400" dirty="0" smtClean="0">
                <a:solidFill>
                  <a:srgbClr val="92D050"/>
                </a:solidFill>
                <a:latin typeface="Comic Sans MS" panose="030F0702030302020204" pitchFamily="66" charset="0"/>
              </a:rPr>
              <a:t>Estimation station</a:t>
            </a:r>
          </a:p>
          <a:p>
            <a:endParaRPr lang="en-CA" sz="2400" dirty="0" smtClean="0">
              <a:solidFill>
                <a:srgbClr val="92D050"/>
              </a:solidFill>
              <a:latin typeface="Comic Sans MS" panose="030F0702030302020204" pitchFamily="66" charset="0"/>
            </a:endParaRPr>
          </a:p>
          <a:p>
            <a:r>
              <a:rPr lang="en-CA" sz="2400" dirty="0" smtClean="0">
                <a:solidFill>
                  <a:srgbClr val="92D050"/>
                </a:solidFill>
                <a:latin typeface="Comic Sans MS" panose="030F0702030302020204" pitchFamily="66" charset="0"/>
              </a:rPr>
              <a:t>Challenge Center</a:t>
            </a:r>
          </a:p>
          <a:p>
            <a:endParaRPr lang="en-CA" sz="2400" dirty="0" smtClean="0">
              <a:solidFill>
                <a:srgbClr val="92D050"/>
              </a:solidFill>
              <a:latin typeface="Comic Sans MS" panose="030F0702030302020204" pitchFamily="66" charset="0"/>
            </a:endParaRPr>
          </a:p>
          <a:p>
            <a:r>
              <a:rPr lang="en-CA" sz="2400" dirty="0" smtClean="0">
                <a:solidFill>
                  <a:srgbClr val="92D050"/>
                </a:solidFill>
                <a:latin typeface="Comic Sans MS" panose="030F0702030302020204" pitchFamily="66" charset="0"/>
              </a:rPr>
              <a:t>Pattern blocks</a:t>
            </a:r>
          </a:p>
          <a:p>
            <a:endParaRPr lang="en-CA" sz="2400" dirty="0">
              <a:solidFill>
                <a:srgbClr val="92D050"/>
              </a:solidFill>
              <a:latin typeface="Comic Sans MS" panose="030F0702030302020204" pitchFamily="66" charset="0"/>
            </a:endParaRPr>
          </a:p>
          <a:p>
            <a:r>
              <a:rPr lang="en-CA" sz="2400" dirty="0" smtClean="0">
                <a:solidFill>
                  <a:srgbClr val="92D050"/>
                </a:solidFill>
                <a:latin typeface="Comic Sans MS" panose="030F0702030302020204" pitchFamily="66" charset="0"/>
              </a:rPr>
              <a:t>Your turn to explore! </a:t>
            </a:r>
            <a:r>
              <a:rPr lang="en-CA" sz="2400" dirty="0" smtClean="0">
                <a:solidFill>
                  <a:srgbClr val="92D050"/>
                </a:solidFill>
                <a:latin typeface="Comic Sans MS" panose="030F0702030302020204" pitchFamily="66" charset="0"/>
                <a:sym typeface="Wingdings" panose="05000000000000000000" pitchFamily="2" charset="2"/>
              </a:rPr>
              <a:t> </a:t>
            </a:r>
            <a:endParaRPr lang="en-CA" sz="2400" dirty="0">
              <a:solidFill>
                <a:srgbClr val="92D050"/>
              </a:solidFill>
              <a:latin typeface="Comic Sans MS" panose="030F0702030302020204" pitchFamily="66" charset="0"/>
            </a:endParaRPr>
          </a:p>
          <a:p>
            <a:endParaRPr lang="en-CA" sz="2400" dirty="0" smtClean="0">
              <a:solidFill>
                <a:srgbClr val="92D050"/>
              </a:solidFill>
              <a:latin typeface="Comic Sans MS" panose="030F0702030302020204" pitchFamily="66" charset="0"/>
            </a:endParaRPr>
          </a:p>
          <a:p>
            <a:endParaRPr lang="en-CA" sz="2400" dirty="0">
              <a:solidFill>
                <a:srgbClr val="92D050"/>
              </a:solidFill>
              <a:latin typeface="Comic Sans MS" panose="030F0702030302020204" pitchFamily="66" charset="0"/>
            </a:endParaRPr>
          </a:p>
          <a:p>
            <a:endParaRPr lang="en-CA" sz="2400" dirty="0" smtClean="0">
              <a:solidFill>
                <a:srgbClr val="92D050"/>
              </a:solidFill>
              <a:latin typeface="Comic Sans MS" panose="030F0702030302020204" pitchFamily="66" charset="0"/>
            </a:endParaRPr>
          </a:p>
          <a:p>
            <a:endParaRPr lang="en-CA" sz="2400" dirty="0">
              <a:solidFill>
                <a:srgbClr val="92D050"/>
              </a:solidFill>
              <a:latin typeface="Comic Sans MS" panose="030F0702030302020204" pitchFamily="66" charset="0"/>
            </a:endParaRPr>
          </a:p>
          <a:p>
            <a:endParaRPr lang="en-CA" sz="2400" dirty="0" smtClean="0">
              <a:solidFill>
                <a:srgbClr val="92D050"/>
              </a:solidFill>
              <a:latin typeface="Comic Sans MS" panose="030F0702030302020204" pitchFamily="66" charset="0"/>
            </a:endParaRPr>
          </a:p>
          <a:p>
            <a:endParaRPr lang="en-CA" sz="2400" dirty="0">
              <a:solidFill>
                <a:srgbClr val="92D050"/>
              </a:solidFill>
              <a:latin typeface="Comic Sans MS" panose="030F0702030302020204" pitchFamily="66" charset="0"/>
            </a:endParaRPr>
          </a:p>
          <a:p>
            <a:endParaRPr lang="en-CA" sz="2400" dirty="0" smtClean="0">
              <a:solidFill>
                <a:srgbClr val="92D050"/>
              </a:solidFill>
              <a:latin typeface="Comic Sans MS" panose="030F0702030302020204" pitchFamily="66" charset="0"/>
            </a:endParaRPr>
          </a:p>
          <a:p>
            <a:endParaRPr lang="en-CA" sz="2400" dirty="0">
              <a:solidFill>
                <a:srgbClr val="92D050"/>
              </a:solidFill>
              <a:latin typeface="Comic Sans MS" panose="030F0702030302020204" pitchFamily="66" charset="0"/>
            </a:endParaRPr>
          </a:p>
          <a:p>
            <a:endParaRPr lang="en-CA" sz="2400" dirty="0">
              <a:solidFill>
                <a:srgbClr val="92D050"/>
              </a:solidFill>
              <a:latin typeface="Comic Sans MS" panose="030F0702030302020204" pitchFamily="66" charset="0"/>
            </a:endParaRPr>
          </a:p>
          <a:p>
            <a:endParaRPr lang="en-CA" sz="24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1331831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944" y="437882"/>
            <a:ext cx="8603087" cy="4893647"/>
          </a:xfrm>
          <a:prstGeom prst="rect">
            <a:avLst/>
          </a:prstGeom>
          <a:noFill/>
        </p:spPr>
        <p:txBody>
          <a:bodyPr wrap="square" rtlCol="0">
            <a:spAutoFit/>
          </a:bodyPr>
          <a:lstStyle/>
          <a:p>
            <a:r>
              <a:rPr lang="en-CA" sz="2400" dirty="0" smtClean="0">
                <a:latin typeface="Comic Sans MS" panose="030F0702030302020204" pitchFamily="66" charset="0"/>
              </a:rPr>
              <a:t>Data Collection/Analysis</a:t>
            </a:r>
          </a:p>
          <a:p>
            <a:endParaRPr lang="en-CA" sz="2400" dirty="0">
              <a:latin typeface="Comic Sans MS" panose="030F0702030302020204" pitchFamily="66" charset="0"/>
            </a:endParaRPr>
          </a:p>
          <a:p>
            <a:r>
              <a:rPr lang="en-CA" sz="2400" dirty="0" smtClean="0">
                <a:latin typeface="Comic Sans MS" panose="030F0702030302020204" pitchFamily="66" charset="0"/>
              </a:rPr>
              <a:t>Interviews</a:t>
            </a:r>
          </a:p>
          <a:p>
            <a:endParaRPr lang="en-CA" sz="2400" dirty="0" smtClean="0">
              <a:latin typeface="Comic Sans MS" panose="030F0702030302020204" pitchFamily="66" charset="0"/>
            </a:endParaRPr>
          </a:p>
          <a:p>
            <a:r>
              <a:rPr lang="en-CA" sz="2400" dirty="0" smtClean="0">
                <a:latin typeface="Comic Sans MS" panose="030F0702030302020204" pitchFamily="66" charset="0"/>
              </a:rPr>
              <a:t>Artifacts</a:t>
            </a:r>
          </a:p>
          <a:p>
            <a:endParaRPr lang="en-CA" sz="2400" dirty="0" smtClean="0">
              <a:latin typeface="Comic Sans MS" panose="030F0702030302020204" pitchFamily="66" charset="0"/>
            </a:endParaRPr>
          </a:p>
          <a:p>
            <a:r>
              <a:rPr lang="en-CA" sz="2400" dirty="0" smtClean="0">
                <a:latin typeface="Comic Sans MS" panose="030F0702030302020204" pitchFamily="66" charset="0"/>
              </a:rPr>
              <a:t>Observations</a:t>
            </a:r>
          </a:p>
          <a:p>
            <a:endParaRPr lang="en-CA" sz="2400" dirty="0" smtClean="0">
              <a:latin typeface="Comic Sans MS" panose="030F0702030302020204" pitchFamily="66" charset="0"/>
            </a:endParaRPr>
          </a:p>
          <a:p>
            <a:r>
              <a:rPr lang="en-CA" sz="2400" dirty="0" smtClean="0">
                <a:latin typeface="Comic Sans MS" panose="030F0702030302020204" pitchFamily="66" charset="0"/>
              </a:rPr>
              <a:t>Student feedback</a:t>
            </a:r>
          </a:p>
          <a:p>
            <a:endParaRPr lang="en-CA" sz="2400" dirty="0" smtClean="0">
              <a:latin typeface="Comic Sans MS" panose="030F0702030302020204" pitchFamily="66" charset="0"/>
            </a:endParaRPr>
          </a:p>
          <a:p>
            <a:r>
              <a:rPr lang="en-CA" sz="2400" dirty="0" smtClean="0">
                <a:latin typeface="Comic Sans MS" panose="030F0702030302020204" pitchFamily="66" charset="0"/>
              </a:rPr>
              <a:t>Conferencing</a:t>
            </a:r>
          </a:p>
          <a:p>
            <a:endParaRPr lang="en-CA" sz="2400" dirty="0">
              <a:latin typeface="Comic Sans MS" panose="030F0702030302020204" pitchFamily="66" charset="0"/>
            </a:endParaRPr>
          </a:p>
          <a:p>
            <a:endParaRPr lang="en-CA" sz="2400" dirty="0">
              <a:latin typeface="Comic Sans MS" panose="030F0702030302020204" pitchFamily="66" charset="0"/>
            </a:endParaRPr>
          </a:p>
        </p:txBody>
      </p:sp>
    </p:spTree>
    <p:extLst>
      <p:ext uri="{BB962C8B-B14F-4D97-AF65-F5344CB8AC3E}">
        <p14:creationId xmlns:p14="http://schemas.microsoft.com/office/powerpoint/2010/main" val="2867602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195</TotalTime>
  <Words>673</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Comic Sans MS</vt:lpstr>
      <vt:lpstr>Trebuchet MS</vt:lpstr>
      <vt:lpstr>Wingdings</vt:lpstr>
      <vt:lpstr>Wingdings 3</vt:lpstr>
      <vt:lpstr>Facet</vt:lpstr>
      <vt:lpstr>Math Resource Centers</vt:lpstr>
      <vt:lpstr>A Little Background…</vt:lpstr>
      <vt:lpstr>The Focus of our Project…</vt:lpstr>
      <vt:lpstr>PowerPoint Presentation</vt:lpstr>
      <vt:lpstr>Ethical Considerations…  * At our curriculum night parents were informed of our project.  * Prior to the start of our project the informed consent forms were sent home and signed by all of our parents.  * Parents are very involved in our school and encouraged to be a part of everything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project was very successful…  * We found evidence that student engagement increased.  * Students loved Math and were excited about it.  * Students developed critical thinking skills.  * As teachers we found ourselves changing the way we think about learning and in turn our classrooms became more student centered. Teaching changed across all curriculum areas as a result of the positive experiences we saw students having. </vt:lpstr>
      <vt:lpstr>Some challenges we Faced</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Resource Centers</dc:title>
  <dc:creator>Krista Buckley</dc:creator>
  <cp:lastModifiedBy>Krista Buckley</cp:lastModifiedBy>
  <cp:revision>24</cp:revision>
  <dcterms:created xsi:type="dcterms:W3CDTF">2016-04-18T11:33:35Z</dcterms:created>
  <dcterms:modified xsi:type="dcterms:W3CDTF">2016-06-06T12:54:20Z</dcterms:modified>
</cp:coreProperties>
</file>